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7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64B00-7718-497F-B6D6-488DEA9AF92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429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Stochastic and Modeling &amp; Simulation Load Analysis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Electric Power Load Analysis (EPLA)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8 June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F4A77-7145-9FE9-E123-9E9DDF025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of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CF11B-EA7A-551D-EBB5-8472974F9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Stochastic Analysis</a:t>
            </a:r>
          </a:p>
          <a:p>
            <a:pPr lvl="1"/>
            <a:r>
              <a:rPr lang="en-US" dirty="0"/>
              <a:t>Probability Density Function of the total load</a:t>
            </a:r>
          </a:p>
          <a:p>
            <a:pPr lvl="2"/>
            <a:r>
              <a:rPr lang="en-US" dirty="0"/>
              <a:t>Service Life Allowance and Margin applied</a:t>
            </a:r>
          </a:p>
          <a:p>
            <a:pPr lvl="1"/>
            <a:r>
              <a:rPr lang="en-US" dirty="0"/>
              <a:t>Evaluation of whether exceeding the rated load of the equipment under study will lead to a service interruption.</a:t>
            </a:r>
          </a:p>
          <a:p>
            <a:pPr lvl="2"/>
            <a:r>
              <a:rPr lang="en-US" dirty="0"/>
              <a:t>Generally, meeting the rated load about 95% of the time is sufficient.</a:t>
            </a:r>
          </a:p>
          <a:p>
            <a:r>
              <a:rPr lang="en-US" dirty="0"/>
              <a:t>Modeling and Simulation Analysis</a:t>
            </a:r>
          </a:p>
          <a:p>
            <a:pPr lvl="1"/>
            <a:r>
              <a:rPr lang="en-US" dirty="0"/>
              <a:t>Apply margin and service life allowance</a:t>
            </a:r>
          </a:p>
          <a:p>
            <a:pPr lvl="1"/>
            <a:r>
              <a:rPr lang="en-US" dirty="0"/>
              <a:t>Evaluation of whether exceeding the rated load of the equipment under study will lead to a service interruption.</a:t>
            </a:r>
          </a:p>
          <a:p>
            <a:pPr lvl="1"/>
            <a:r>
              <a:rPr lang="en-US" dirty="0"/>
              <a:t>Limiting the contribution to MTBSI to an allocated fraction of the allowed service interruptions.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CD981-FD42-4943-D4CA-07874B896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A8E2A-2B39-2277-6E3C-0B20B693C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F4C63-2AC2-33DB-992C-98106CE7B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417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617749"/>
              </p:ext>
            </p:extLst>
          </p:nvPr>
        </p:nvGraphicFramePr>
        <p:xfrm>
          <a:off x="1192696" y="1690688"/>
          <a:ext cx="10161104" cy="3627120"/>
        </p:xfrm>
        <a:graphic>
          <a:graphicData uri="http://schemas.openxmlformats.org/drawingml/2006/table">
            <a:tbl>
              <a:tblPr/>
              <a:tblGrid>
                <a:gridCol w="7376496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84608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should stochastic load analysis or modeling and simulation load analysis be performed?</a:t>
                      </a:r>
                      <a:endParaRPr 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392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is stochastic load analysis performed?</a:t>
                      </a:r>
                      <a:endParaRPr 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is modeling and simulation load analysis performed?</a:t>
                      </a:r>
                      <a:endParaRPr lang="en-US" sz="2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61021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2BF393-A538-5620-3A16-5A6CAA0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911A-2B07-5A3B-E5D2-AB7AF0E4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EC987-552B-0FFD-E1AD-4D23888F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7AA44-C2AA-AFC9-A650-F92BE42DE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Stochastic Load Analysis</a:t>
            </a:r>
            <a:br>
              <a:rPr lang="en-US" dirty="0"/>
            </a:br>
            <a:r>
              <a:rPr lang="en-US" dirty="0"/>
              <a:t>Modeling and Simulation Load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AB7ED-843A-519B-2118-2C89BAC87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764"/>
            <a:ext cx="7772400" cy="4895851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Stochastic Load Analysis</a:t>
            </a:r>
          </a:p>
          <a:p>
            <a:pPr lvl="1"/>
            <a:r>
              <a:rPr lang="en-US" dirty="0"/>
              <a:t>Model loads as a probability density function (PDF)</a:t>
            </a:r>
          </a:p>
          <a:p>
            <a:pPr lvl="1"/>
            <a:r>
              <a:rPr lang="en-US" dirty="0"/>
              <a:t>Correlated loads modeled together</a:t>
            </a:r>
          </a:p>
          <a:p>
            <a:pPr lvl="1"/>
            <a:r>
              <a:rPr lang="en-US" dirty="0"/>
              <a:t>Use Monte Carlo simulation to determine PDF of total load for a particular power distribution equipment.</a:t>
            </a:r>
          </a:p>
          <a:p>
            <a:pPr lvl="1"/>
            <a:r>
              <a:rPr lang="en-US" dirty="0"/>
              <a:t>Apply margin and Service Life Allowance</a:t>
            </a:r>
          </a:p>
          <a:p>
            <a:r>
              <a:rPr lang="en-US" dirty="0"/>
              <a:t>Modeling and Simulation Load Analysis</a:t>
            </a:r>
          </a:p>
          <a:p>
            <a:pPr lvl="1"/>
            <a:r>
              <a:rPr lang="en-US" dirty="0"/>
              <a:t>Model loads as a function of time.  May include dependence on random variables and other loads.</a:t>
            </a:r>
          </a:p>
          <a:p>
            <a:pPr lvl="1"/>
            <a:r>
              <a:rPr lang="en-US" dirty="0"/>
              <a:t>Correlated loads must communicate with each other, but do not need to be modeled together</a:t>
            </a:r>
          </a:p>
          <a:p>
            <a:pPr lvl="1"/>
            <a:r>
              <a:rPr lang="en-US" dirty="0"/>
              <a:t>Load models can incorporate time of day (meals – watch rotation,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Use Monte Carlo simulation for random variables</a:t>
            </a:r>
          </a:p>
          <a:p>
            <a:pPr lvl="1"/>
            <a:r>
              <a:rPr lang="en-US" dirty="0"/>
              <a:t>Calculate time trace of total load</a:t>
            </a:r>
          </a:p>
          <a:p>
            <a:pPr lvl="1"/>
            <a:r>
              <a:rPr lang="en-US" dirty="0"/>
              <a:t>Apply margin and service life allowance</a:t>
            </a:r>
          </a:p>
          <a:p>
            <a:r>
              <a:rPr lang="en-US" dirty="0"/>
              <a:t>Interpret results with respect to power distribution system equipment</a:t>
            </a:r>
          </a:p>
          <a:p>
            <a:pPr lvl="1"/>
            <a:r>
              <a:rPr lang="en-US" dirty="0"/>
              <a:t>Does a particular short term overload of the equipment result in a service interruption.</a:t>
            </a:r>
          </a:p>
          <a:p>
            <a:pPr lvl="1"/>
            <a:r>
              <a:rPr lang="en-US" dirty="0"/>
              <a:t>Do the service interruptions occur infrequently enough to enable meeting Quality of Service Mean Time Between Service Interruption (MTBSI) </a:t>
            </a:r>
          </a:p>
          <a:p>
            <a:r>
              <a:rPr lang="en-US" dirty="0"/>
              <a:t>Process defined in DPC 310-1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A1945-8791-EE89-262F-2A281870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D675D-6DE2-EDDE-7524-85DD7D7EF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B25D1-9944-C336-50F6-7AEF6CC0A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4FB1AF-2BE4-B225-4A61-72F28F06C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1965" y="1825624"/>
            <a:ext cx="2944623" cy="382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69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B0170-F464-829C-DD1C-0C4858D48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Density Functions (PDF)</a:t>
            </a:r>
            <a:br>
              <a:rPr lang="en-US" dirty="0"/>
            </a:br>
            <a:r>
              <a:rPr lang="en-US" dirty="0"/>
              <a:t>Cumulative Distribution Function (CDF)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8D235-2465-7EF3-BDC9-0F9AEBCDD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87957" cy="3302966"/>
          </a:xfrm>
        </p:spPr>
        <p:txBody>
          <a:bodyPr/>
          <a:lstStyle/>
          <a:p>
            <a:r>
              <a:rPr lang="en-US" dirty="0"/>
              <a:t>The integral of a PDF  over an interval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is the probability that the random variable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will fall within the interval.</a:t>
            </a:r>
          </a:p>
          <a:p>
            <a:r>
              <a:rPr lang="en-US" dirty="0"/>
              <a:t>A CDF is the probability that the random variable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will be less than or equal to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7C7C8-42FD-44FC-C092-441333214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0AF6A-F672-AED3-2C59-27C2BA577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22485" y="6356350"/>
            <a:ext cx="4114800" cy="365125"/>
          </a:xfrm>
        </p:spPr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AA420-B363-1405-C13A-7AD3AF4F5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EC2ACF-3063-2068-5EEE-F223417FD0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334765"/>
            <a:ext cx="1615580" cy="8154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F16B3A-9644-183F-1841-0F1C51BEA4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1278" y="5487178"/>
            <a:ext cx="1905165" cy="51058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5366386-4165-E8C9-633A-60837B42BE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1260" y="1649904"/>
            <a:ext cx="3657600" cy="122290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7479E49-03B6-8016-6215-805C8BF658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5243" y="2875262"/>
            <a:ext cx="3657600" cy="115954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847E52A-8DA3-A1BC-9654-6B54C69300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1260" y="4034807"/>
            <a:ext cx="3657600" cy="128165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418A0E6-1102-11B7-F980-C2DAB1CF7E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81260" y="5316466"/>
            <a:ext cx="3657600" cy="128363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356829C-99F2-9E9C-CB91-4FB4712EB508}"/>
              </a:ext>
            </a:extLst>
          </p:cNvPr>
          <p:cNvSpPr txBox="1"/>
          <p:nvPr/>
        </p:nvSpPr>
        <p:spPr>
          <a:xfrm>
            <a:off x="9292246" y="2076691"/>
            <a:ext cx="2208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Uniform Distribution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E83CAA-4049-8437-9D59-E272DACA1F2A}"/>
              </a:ext>
            </a:extLst>
          </p:cNvPr>
          <p:cNvSpPr txBox="1"/>
          <p:nvPr/>
        </p:nvSpPr>
        <p:spPr>
          <a:xfrm>
            <a:off x="9285622" y="3368780"/>
            <a:ext cx="23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Triangular Distribution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9E07F2-FA9B-7B96-73FD-D05E8E127353}"/>
              </a:ext>
            </a:extLst>
          </p:cNvPr>
          <p:cNvSpPr txBox="1"/>
          <p:nvPr/>
        </p:nvSpPr>
        <p:spPr>
          <a:xfrm>
            <a:off x="9292250" y="4594609"/>
            <a:ext cx="224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Discrete Distribution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911F39-2E52-168C-F551-763439492923}"/>
              </a:ext>
            </a:extLst>
          </p:cNvPr>
          <p:cNvSpPr txBox="1"/>
          <p:nvPr/>
        </p:nvSpPr>
        <p:spPr>
          <a:xfrm>
            <a:off x="9285626" y="5886695"/>
            <a:ext cx="2150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Normal Distribution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4DCD7D-9B9E-AD7F-75F6-2ACBEDB4C695}"/>
              </a:ext>
            </a:extLst>
          </p:cNvPr>
          <p:cNvSpPr txBox="1"/>
          <p:nvPr/>
        </p:nvSpPr>
        <p:spPr>
          <a:xfrm>
            <a:off x="7074175" y="6566927"/>
            <a:ext cx="14975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Figures from DPC 310-1</a:t>
            </a:r>
          </a:p>
        </p:txBody>
      </p:sp>
    </p:spTree>
    <p:extLst>
      <p:ext uri="{BB962C8B-B14F-4D97-AF65-F5344CB8AC3E}">
        <p14:creationId xmlns:p14="http://schemas.microsoft.com/office/powerpoint/2010/main" val="52815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D3D41-197C-A809-D665-AC38E8AC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Monte Carlo simulation process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469DADEE-DF9D-8996-2ADA-AF7D289C99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6730" y="2028593"/>
            <a:ext cx="7858539" cy="4327757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DAFCF-1CDA-9979-12D8-2845A8840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EED7E-816B-4101-4C77-0ECEFC66B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279E8-F5DC-3AB3-4415-58690377E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CB1E21-66FD-2B55-22ED-75119A042084}"/>
              </a:ext>
            </a:extLst>
          </p:cNvPr>
          <p:cNvSpPr txBox="1"/>
          <p:nvPr/>
        </p:nvSpPr>
        <p:spPr>
          <a:xfrm>
            <a:off x="7644019" y="5772224"/>
            <a:ext cx="14350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Figure from DPC 310-1</a:t>
            </a:r>
          </a:p>
        </p:txBody>
      </p:sp>
    </p:spTree>
    <p:extLst>
      <p:ext uri="{BB962C8B-B14F-4D97-AF65-F5344CB8AC3E}">
        <p14:creationId xmlns:p14="http://schemas.microsoft.com/office/powerpoint/2010/main" val="1112159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B1533-ED78-614D-54F0-5418726E5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value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that adheres to a PDF</a:t>
            </a:r>
            <a:br>
              <a:rPr lang="en-US" dirty="0"/>
            </a:br>
            <a:r>
              <a:rPr lang="en-US" dirty="0"/>
              <a:t>Inverse Transform technique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19BE7-DB51-B28F-EED4-27F97B22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05939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Calculate the CDF from the PDF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Create a sample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/>
              <a:t> from a uniform distribution over the interval [0:1]</a:t>
            </a:r>
          </a:p>
          <a:p>
            <a:r>
              <a:rPr lang="en-US" dirty="0"/>
              <a:t>Solve the equation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dirty="0"/>
              <a:t>adheres to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A543A-542D-E82E-8464-17D4D41BF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47314-6EA9-E22B-03E1-BAA22C7A9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F0D62-1981-E155-49D9-5F81FCBC7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EC5E1E-80B3-7A9B-C4C5-1A97C6C6F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318" y="2669377"/>
            <a:ext cx="4556314" cy="287003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8877896-BACF-B0A1-FDC2-458E1B137375}"/>
              </a:ext>
            </a:extLst>
          </p:cNvPr>
          <p:cNvSpPr txBox="1"/>
          <p:nvPr/>
        </p:nvSpPr>
        <p:spPr>
          <a:xfrm>
            <a:off x="9264696" y="5578547"/>
            <a:ext cx="14350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Figure from DPC 310-1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C735E1-43B1-230A-C0DC-7DB5FECE55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1679" y="2278172"/>
            <a:ext cx="2919442" cy="7824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B2CE5FB-C978-934B-960B-2EF2D624C8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9106" y="4544345"/>
            <a:ext cx="1895841" cy="78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417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59D59-BE30-B484-290C-CA6A65EDA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Iterating in a Monte Carlo 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0B1C5-3D86-9E6E-82CE-5ADDE5896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total load is calculated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times by summing the applicable load values that are sampled from their respective PDFs.</a:t>
            </a:r>
          </a:p>
          <a:p>
            <a:r>
              <a:rPr lang="en-US" dirty="0"/>
              <a:t>Initially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is set to a value which is believed sufficient to develop good estimates for mean values and standard deviation.  Usually a number of about 500 is adequate.</a:t>
            </a:r>
          </a:p>
          <a:p>
            <a:pPr lvl="1"/>
            <a:r>
              <a:rPr lang="en-US" dirty="0"/>
              <a:t>Mean Value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Variance and Standard Deviation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Update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based on estimating the error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endParaRPr lang="en-US" dirty="0"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Generally set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>
                <a:cs typeface="Times New Roman" panose="02020603050405020304" pitchFamily="18" charset="0"/>
              </a:rPr>
              <a:t> to no more than 0.02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C2F3C-208A-F092-662F-E59DA76E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E00F5-D601-A429-33A6-65097380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D97E4-0430-4BEF-C05E-12AF1C460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639655-E72D-88B0-F03D-6C3DC9815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2226" y="3552034"/>
            <a:ext cx="2682346" cy="8985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D39F74-B8FC-B659-3E6F-11CD276976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1641" y="4382117"/>
            <a:ext cx="3240559" cy="78321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7345BE3-A2F6-DB75-1614-4113CF7383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5819" y="5255027"/>
            <a:ext cx="2009561" cy="83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855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BF782-1444-C707-AB6C-78AB780BF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and simulation load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31F58-ED48-ED1B-1630-5B5AD9C1A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257800" cy="4351338"/>
          </a:xfrm>
        </p:spPr>
        <p:txBody>
          <a:bodyPr/>
          <a:lstStyle/>
          <a:p>
            <a:r>
              <a:rPr lang="en-US" dirty="0"/>
              <a:t>For each load, produce a waveform of power as a function of time.</a:t>
            </a:r>
          </a:p>
          <a:p>
            <a:r>
              <a:rPr lang="en-US" dirty="0"/>
              <a:t>Can be completely deterministic or a function of random variables.</a:t>
            </a:r>
          </a:p>
          <a:p>
            <a:pPr lvl="1"/>
            <a:r>
              <a:rPr lang="en-US" dirty="0"/>
              <a:t>Can use measured data to calibrate models.</a:t>
            </a:r>
          </a:p>
          <a:p>
            <a:r>
              <a:rPr lang="en-US" dirty="0"/>
              <a:t>Can depend on other loads or time </a:t>
            </a:r>
            <a:r>
              <a:rPr lang="en-US"/>
              <a:t>of day.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148BF-F260-CF4F-225E-D88942DC5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AA6B1-987B-2C5A-F77D-BBA28BC14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3B592-770F-B0E5-E87D-EF6F33B8E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D3BE63-EB66-D313-8314-06B5ECCCE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027" y="2005012"/>
            <a:ext cx="5957165" cy="296306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84737DB-BC6C-D473-064C-8666412DB3FF}"/>
              </a:ext>
            </a:extLst>
          </p:cNvPr>
          <p:cNvSpPr txBox="1"/>
          <p:nvPr/>
        </p:nvSpPr>
        <p:spPr>
          <a:xfrm>
            <a:off x="6481627" y="5282405"/>
            <a:ext cx="4966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Load model that depends on 4 random variables</a:t>
            </a:r>
          </a:p>
        </p:txBody>
      </p:sp>
    </p:spTree>
    <p:extLst>
      <p:ext uri="{BB962C8B-B14F-4D97-AF65-F5344CB8AC3E}">
        <p14:creationId xmlns:p14="http://schemas.microsoft.com/office/powerpoint/2010/main" val="597015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E8081-C775-5FE2-55DA-265AB7126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and Simulation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6DD9B-D271-4ABF-4CF7-8803D56CC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Time Increment</a:t>
            </a:r>
          </a:p>
          <a:p>
            <a:pPr lvl="1"/>
            <a:r>
              <a:rPr lang="en-US" dirty="0"/>
              <a:t>Generally around 1 second</a:t>
            </a:r>
          </a:p>
          <a:p>
            <a:pPr lvl="1"/>
            <a:r>
              <a:rPr lang="en-US" dirty="0"/>
              <a:t>In-rush current and transients need not be modelled (model them differently)</a:t>
            </a:r>
          </a:p>
          <a:p>
            <a:r>
              <a:rPr lang="en-US" dirty="0"/>
              <a:t>Simulation Duration – Equipment Sizing</a:t>
            </a:r>
          </a:p>
          <a:p>
            <a:pPr lvl="1"/>
            <a:r>
              <a:rPr lang="en-US" dirty="0"/>
              <a:t>Generally should be about 100 times the quality of service metric for Mean Time Between Service Interruption (MTBSI)</a:t>
            </a:r>
          </a:p>
          <a:p>
            <a:pPr lvl="2"/>
            <a:r>
              <a:rPr lang="en-US" dirty="0"/>
              <a:t>Factor of 10 to limit temporary overloads contribution to MTBSI</a:t>
            </a:r>
          </a:p>
          <a:p>
            <a:pPr lvl="2"/>
            <a:r>
              <a:rPr lang="en-US" dirty="0"/>
              <a:t>Factor of 10 to develop a reasonable estimate of the number of service interruptions</a:t>
            </a:r>
          </a:p>
          <a:p>
            <a:pPr lvl="2"/>
            <a:r>
              <a:rPr lang="en-US" dirty="0"/>
              <a:t>Ensembles may be employed to enable parallel processing for increased calculation  speed.</a:t>
            </a:r>
          </a:p>
          <a:p>
            <a:pPr lvl="1"/>
            <a:r>
              <a:rPr lang="en-US" dirty="0"/>
              <a:t>Example</a:t>
            </a:r>
          </a:p>
          <a:p>
            <a:pPr lvl="2"/>
            <a:r>
              <a:rPr lang="en-US" dirty="0"/>
              <a:t>MTBSI of 30,000 hours implies 10.8 billion seconds should be simulated</a:t>
            </a:r>
          </a:p>
          <a:p>
            <a:r>
              <a:rPr lang="en-US" dirty="0"/>
              <a:t>Simulation Duration – 24-hour average</a:t>
            </a:r>
          </a:p>
          <a:p>
            <a:pPr lvl="1"/>
            <a:r>
              <a:rPr lang="en-US" dirty="0"/>
              <a:t>Much shorter times are likely sufficient – 2400 hours should provide a sufficiently accurate mean value estimate.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1A6E8-F79F-DCF3-14DA-6E9F00532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6/8/2026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12FC5-1B27-E928-4D8C-F96445C6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C3D58-7CB7-9CF1-77AA-89BE03B44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6525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9945</TotalTime>
  <Words>892</Words>
  <Application>Microsoft Office PowerPoint</Application>
  <PresentationFormat>Widescreen</PresentationFormat>
  <Paragraphs>114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1_Office Theme</vt:lpstr>
      <vt:lpstr>Stochastic and Modeling &amp; Simulation Load Analysis Electric Power Load Analysis (EPLA)  Revision of 8 June 2026</vt:lpstr>
      <vt:lpstr>Essential Questions</vt:lpstr>
      <vt:lpstr>Stochastic Load Analysis Modeling and Simulation Load Analysis</vt:lpstr>
      <vt:lpstr>Probability Density Functions (PDF) Cumulative Distribution Function (CDF)</vt:lpstr>
      <vt:lpstr>Monte Carlo simulation process</vt:lpstr>
      <vt:lpstr>Developing a value of x that adheres to a PDF Inverse Transform technique</vt:lpstr>
      <vt:lpstr>Iterating in a Monte Carlo simulation</vt:lpstr>
      <vt:lpstr>Modeling and simulation load models</vt:lpstr>
      <vt:lpstr>Modeling and Simulation Analysis</vt:lpstr>
      <vt:lpstr>Results of analyses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Stochastic and Modeling and Simulation Load Analysis</dc:title>
  <dc:creator>Norbert Doerry</dc:creator>
  <cp:lastModifiedBy>Norbert Doerry</cp:lastModifiedBy>
  <cp:revision>168</cp:revision>
  <dcterms:created xsi:type="dcterms:W3CDTF">2025-04-03T12:58:23Z</dcterms:created>
  <dcterms:modified xsi:type="dcterms:W3CDTF">2026-06-07T14:11:36Z</dcterms:modified>
</cp:coreProperties>
</file>